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slideMaster3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media/image2.png" ContentType="image/png"/>
  <Override PartName="/ppt/media/image12.jpeg" ContentType="image/jpeg"/>
  <Override PartName="/ppt/media/image7.jpeg" ContentType="image/jpeg"/>
  <Override PartName="/ppt/media/image3.jpeg" ContentType="image/jpeg"/>
  <Override PartName="/ppt/media/image4.jpeg" ContentType="image/jpeg"/>
  <Override PartName="/ppt/media/image10.jpeg" ContentType="image/jpeg"/>
  <Override PartName="/ppt/media/image5.jpeg" ContentType="image/jpeg"/>
  <Override PartName="/ppt/media/image6.jpeg" ContentType="image/jpeg"/>
  <Override PartName="/ppt/media/image11.jpeg" ContentType="image/jpeg"/>
  <Override PartName="/ppt/media/image8.jpeg" ContentType="image/jpeg"/>
  <Override PartName="/ppt/media/image13.jpeg" ContentType="image/jpeg"/>
  <Override PartName="/ppt/media/image9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5119350" cy="10691813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1E84C00-8264-4019-A43C-514B456FC8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866376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1027440" y="6531480"/>
            <a:ext cx="866376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37E972-F9C2-487E-AAB5-6C67337BB2A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102744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/>
          </p:nvPr>
        </p:nvSpPr>
        <p:spPr>
          <a:xfrm>
            <a:off x="546696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1D788A-34F9-483A-BCF3-734CDB32376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3957120" y="399384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886440" y="399384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/>
          </p:nvPr>
        </p:nvSpPr>
        <p:spPr>
          <a:xfrm>
            <a:off x="1027440" y="653148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/>
          </p:nvPr>
        </p:nvSpPr>
        <p:spPr>
          <a:xfrm>
            <a:off x="3957120" y="653148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6" name="PlaceHolder 7"/>
          <p:cNvSpPr>
            <a:spLocks noGrp="1"/>
          </p:cNvSpPr>
          <p:nvPr>
            <p:ph/>
          </p:nvPr>
        </p:nvSpPr>
        <p:spPr>
          <a:xfrm>
            <a:off x="6886440" y="653148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38179A-4E56-4877-BB80-6EEEAAAE491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C981B27-949A-478A-BC49-298C4270FDB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1027440" y="3993840"/>
            <a:ext cx="866376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B83D60C-9360-400E-974C-75996FFE0D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866376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44158E-4C91-4871-984C-03F49AC394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32F78C-4252-452C-8A2D-BA9C157F90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C3F146-1736-40F9-A036-84530DD4DC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027440" y="2119680"/>
            <a:ext cx="8663760" cy="79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A9B5405-88B4-4A97-B3BD-A1F8A34030E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102744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7CD406-3665-4C96-A321-0E4A2120E3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1027440" y="3993840"/>
            <a:ext cx="866376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E98CA6-522F-44E2-B6CB-974990BAC3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46696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9A1125-4E3A-42FE-BD7A-C336F0EA81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1027440" y="6531480"/>
            <a:ext cx="866376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B8D2C12-B058-4F84-9B63-33DCE3A319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866376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1027440" y="6531480"/>
            <a:ext cx="866376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ED8B9A-7F82-404B-A4A5-0602177CA5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102744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46696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34557A-CECA-43A4-9127-1D5D20CC829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957120" y="399384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886440" y="399384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1027440" y="653148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957120" y="653148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886440" y="653148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917FA08-0793-4C6D-B02B-FFAE507F859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27B6987-684A-4796-840D-4BBD556FA0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1027440" y="3993840"/>
            <a:ext cx="866376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538A1C-78A8-47A4-80FE-14F000E83E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866376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3152D67-6B6E-4B32-9678-15FE252C77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F75FDE2-73B1-4D56-96A3-0A0D25BE72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9831880-48A3-4F3F-8609-5E3E5A6202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866376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0AF32B-B443-4553-876E-0ACC41DE05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1027440" y="2119680"/>
            <a:ext cx="8663760" cy="79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4163FF2-9DAC-4FE4-83D1-1D7A3F898B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102744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F8611B0-AB1C-441F-ADD5-6432AACB388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546696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73F8458-194A-43F0-A44A-2802A1A70A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1027440" y="6531480"/>
            <a:ext cx="866376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D528E9E-25FB-4EA9-9A93-FE03DE6F02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866376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1027440" y="6531480"/>
            <a:ext cx="866376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84D01D6-F3B3-4D8A-AB92-69ADFFB1591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102744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/>
          </p:nvPr>
        </p:nvSpPr>
        <p:spPr>
          <a:xfrm>
            <a:off x="546696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DC4BD85-89B5-4EE5-BC06-B04F8DA34ED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3957120" y="399384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6886440" y="399384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/>
          </p:nvPr>
        </p:nvSpPr>
        <p:spPr>
          <a:xfrm>
            <a:off x="1027440" y="653148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/>
          </p:nvPr>
        </p:nvSpPr>
        <p:spPr>
          <a:xfrm>
            <a:off x="3957120" y="653148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/>
          </p:nvPr>
        </p:nvSpPr>
        <p:spPr>
          <a:xfrm>
            <a:off x="6886440" y="6531480"/>
            <a:ext cx="27896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44636DA-9859-45EB-A9CA-7CF2E7B5698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097D15-E9DD-4A82-9866-E7AFDECCC5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F1FFC2-2F31-4033-BDF3-6D1BB510F6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1027440" y="2119680"/>
            <a:ext cx="8663760" cy="793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2F5D67-166B-4BE9-9A2A-47D062E08A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102744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F29B9CD-1C91-457D-A032-025DD138DFA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485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5466960" y="653148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012D69B-D048-4CBD-A351-191D79CE80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102744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5466960" y="3993840"/>
            <a:ext cx="422784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1027440" y="6531480"/>
            <a:ext cx="8663760" cy="231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911"/>
              </a:spcBef>
              <a:buNone/>
            </a:pP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85FACA-8A78-42A7-8BFD-AF147AD29A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42"/>
          <p:cNvGrpSpPr/>
          <p:nvPr/>
        </p:nvGrpSpPr>
        <p:grpSpPr>
          <a:xfrm>
            <a:off x="7684200" y="1080000"/>
            <a:ext cx="7075080" cy="9251640"/>
            <a:chOff x="7684200" y="1080000"/>
            <a:chExt cx="7075080" cy="9251640"/>
          </a:xfrm>
        </p:grpSpPr>
        <p:sp>
          <p:nvSpPr>
            <p:cNvPr id="1" name="Oval 44"/>
            <p:cNvSpPr/>
            <p:nvPr/>
          </p:nvSpPr>
          <p:spPr>
            <a:xfrm>
              <a:off x="7684200" y="5868360"/>
              <a:ext cx="133524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" name="Freeform 46"/>
            <p:cNvSpPr/>
            <p:nvPr/>
          </p:nvSpPr>
          <p:spPr>
            <a:xfrm>
              <a:off x="7684200" y="1080000"/>
              <a:ext cx="1335240" cy="762480"/>
            </a:xfrm>
            <a:custGeom>
              <a:avLst/>
              <a:gdLst>
                <a:gd name="textAreaLeft" fmla="*/ 0 w 1335240"/>
                <a:gd name="textAreaRight" fmla="*/ 1335600 w 133524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3" name="Freeform 48"/>
            <p:cNvSpPr/>
            <p:nvPr/>
          </p:nvSpPr>
          <p:spPr>
            <a:xfrm>
              <a:off x="9294120" y="956916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4" name="Oval 50"/>
            <p:cNvSpPr/>
            <p:nvPr/>
          </p:nvSpPr>
          <p:spPr>
            <a:xfrm>
              <a:off x="9294120" y="586836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5" name="Oval 59"/>
            <p:cNvSpPr/>
            <p:nvPr/>
          </p:nvSpPr>
          <p:spPr>
            <a:xfrm>
              <a:off x="9294120" y="401832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" name="Oval 62"/>
            <p:cNvSpPr/>
            <p:nvPr/>
          </p:nvSpPr>
          <p:spPr>
            <a:xfrm>
              <a:off x="9294120" y="2167920"/>
              <a:ext cx="1334880" cy="152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" name="Freeform 63"/>
            <p:cNvSpPr/>
            <p:nvPr/>
          </p:nvSpPr>
          <p:spPr>
            <a:xfrm>
              <a:off x="9294120" y="108000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8" name="Freeform 64"/>
            <p:cNvSpPr/>
            <p:nvPr/>
          </p:nvSpPr>
          <p:spPr>
            <a:xfrm>
              <a:off x="10903680" y="9569160"/>
              <a:ext cx="1335240" cy="762480"/>
            </a:xfrm>
            <a:custGeom>
              <a:avLst/>
              <a:gdLst>
                <a:gd name="textAreaLeft" fmla="*/ 0 w 1335240"/>
                <a:gd name="textAreaRight" fmla="*/ 1335600 w 133524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9" name="Oval 66"/>
            <p:cNvSpPr/>
            <p:nvPr/>
          </p:nvSpPr>
          <p:spPr>
            <a:xfrm>
              <a:off x="10903680" y="7718760"/>
              <a:ext cx="133524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0" name="Oval 67"/>
            <p:cNvSpPr/>
            <p:nvPr/>
          </p:nvSpPr>
          <p:spPr>
            <a:xfrm>
              <a:off x="10903680" y="5868360"/>
              <a:ext cx="1335240" cy="152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1" name="Oval 68"/>
            <p:cNvSpPr/>
            <p:nvPr/>
          </p:nvSpPr>
          <p:spPr>
            <a:xfrm>
              <a:off x="10903680" y="4018320"/>
              <a:ext cx="1335240" cy="152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" name="Oval 69"/>
            <p:cNvSpPr/>
            <p:nvPr/>
          </p:nvSpPr>
          <p:spPr>
            <a:xfrm>
              <a:off x="10903680" y="2167920"/>
              <a:ext cx="133524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" name="Freeform 70"/>
            <p:cNvSpPr/>
            <p:nvPr/>
          </p:nvSpPr>
          <p:spPr>
            <a:xfrm>
              <a:off x="10903680" y="1080000"/>
              <a:ext cx="1335240" cy="762480"/>
            </a:xfrm>
            <a:custGeom>
              <a:avLst/>
              <a:gdLst>
                <a:gd name="textAreaLeft" fmla="*/ 0 w 1335240"/>
                <a:gd name="textAreaRight" fmla="*/ 1335600 w 133524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4" name="Freeform 71"/>
            <p:cNvSpPr/>
            <p:nvPr/>
          </p:nvSpPr>
          <p:spPr>
            <a:xfrm>
              <a:off x="12513240" y="956916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5" name="Oval 72"/>
            <p:cNvSpPr/>
            <p:nvPr/>
          </p:nvSpPr>
          <p:spPr>
            <a:xfrm>
              <a:off x="12513240" y="7718760"/>
              <a:ext cx="1334880" cy="152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6" name="Oval 73"/>
            <p:cNvSpPr/>
            <p:nvPr/>
          </p:nvSpPr>
          <p:spPr>
            <a:xfrm>
              <a:off x="12513240" y="586836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7" name="Oval 74"/>
            <p:cNvSpPr/>
            <p:nvPr/>
          </p:nvSpPr>
          <p:spPr>
            <a:xfrm>
              <a:off x="12513240" y="216792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" name="Freeform 75"/>
            <p:cNvSpPr/>
            <p:nvPr/>
          </p:nvSpPr>
          <p:spPr>
            <a:xfrm>
              <a:off x="12513240" y="108000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9" name="Freeform 76"/>
            <p:cNvSpPr/>
            <p:nvPr/>
          </p:nvSpPr>
          <p:spPr>
            <a:xfrm>
              <a:off x="14122800" y="9572400"/>
              <a:ext cx="636480" cy="75924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759240"/>
                <a:gd name="textAreaBottom" fmla="*/ 759600 h 75924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" name="Freeform 77"/>
            <p:cNvSpPr/>
            <p:nvPr/>
          </p:nvSpPr>
          <p:spPr>
            <a:xfrm>
              <a:off x="14122800" y="7722720"/>
              <a:ext cx="636480" cy="151776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" name="Freeform 78"/>
            <p:cNvSpPr/>
            <p:nvPr/>
          </p:nvSpPr>
          <p:spPr>
            <a:xfrm>
              <a:off x="14122800" y="5872320"/>
              <a:ext cx="636480" cy="151776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" name="Freeform 79"/>
            <p:cNvSpPr/>
            <p:nvPr/>
          </p:nvSpPr>
          <p:spPr>
            <a:xfrm>
              <a:off x="14122800" y="4021920"/>
              <a:ext cx="636480" cy="151776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" name="Freeform 80"/>
            <p:cNvSpPr/>
            <p:nvPr/>
          </p:nvSpPr>
          <p:spPr>
            <a:xfrm>
              <a:off x="14122800" y="2171520"/>
              <a:ext cx="636480" cy="151776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4" name="Freeform 81"/>
            <p:cNvSpPr/>
            <p:nvPr/>
          </p:nvSpPr>
          <p:spPr>
            <a:xfrm>
              <a:off x="14122800" y="1080000"/>
              <a:ext cx="636480" cy="75924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759240"/>
                <a:gd name="textAreaBottom" fmla="*/ 759600 h 75924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27440" y="2116080"/>
            <a:ext cx="5982840" cy="3866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Neue Haas Grotesk Text Pro"/>
              </a:rPr>
              <a:t>Click to edit Master title style</a:t>
            </a:r>
            <a:endParaRPr b="0" lang="ru-RU" sz="6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dt" idx="1"/>
          </p:nvPr>
        </p:nvSpPr>
        <p:spPr>
          <a:xfrm>
            <a:off x="1029600" y="1696680"/>
            <a:ext cx="4261320" cy="49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&lt;дата/время&gt;</a:t>
            </a:r>
            <a:endParaRPr b="0" lang="ru-RU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2"/>
          </p:nvPr>
        </p:nvSpPr>
        <p:spPr>
          <a:xfrm>
            <a:off x="1027440" y="9364680"/>
            <a:ext cx="4261320" cy="49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3"/>
          </p:nvPr>
        </p:nvSpPr>
        <p:spPr>
          <a:xfrm>
            <a:off x="6049440" y="9364680"/>
            <a:ext cx="960840" cy="49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D13572B-7999-4348-8042-C921D6D83C30}" type="slidenum"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&lt;номер&gt;</a:t>
            </a:fld>
            <a:endParaRPr b="0" lang="ru-RU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9" name="Straight Connector 6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079640" y="3244320"/>
            <a:ext cx="12959280" cy="536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91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40" spc="-1" strike="noStrike">
                <a:solidFill>
                  <a:srgbClr val="000000"/>
                </a:solidFill>
                <a:latin typeface="Neue Haas Grotesk Text Pro"/>
              </a:rPr>
              <a:t>Для правки структуры щёлкните мышью</a:t>
            </a:r>
            <a:endParaRPr b="0" lang="ru-RU" sz="324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864000" indent="-324000">
              <a:spcBef>
                <a:spcPts val="152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30" spc="-1" strike="noStrike">
                <a:solidFill>
                  <a:srgbClr val="000000"/>
                </a:solidFill>
                <a:latin typeface="Neue Haas Grotesk Text Pro"/>
              </a:rPr>
              <a:t>Второй уровень структуры</a:t>
            </a:r>
            <a:endParaRPr b="0" lang="ru-RU" sz="243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296000" indent="-288000">
              <a:spcBef>
                <a:spcPts val="11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150" spc="-1" strike="noStrike">
                <a:solidFill>
                  <a:srgbClr val="000000"/>
                </a:solidFill>
                <a:latin typeface="Neue Haas Grotesk Text Pro"/>
              </a:rPr>
              <a:t>Третий уровень структуры</a:t>
            </a:r>
            <a:endParaRPr b="0" lang="ru-RU" sz="215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728000" indent="-216000">
              <a:spcBef>
                <a:spcPts val="76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90" spc="-1" strike="noStrike">
                <a:solidFill>
                  <a:srgbClr val="000000"/>
                </a:solidFill>
                <a:latin typeface="Neue Haas Grotesk Text Pro"/>
              </a:rPr>
              <a:t>Четвёртый уровень структуры</a:t>
            </a:r>
            <a:endParaRPr b="0" lang="ru-RU" sz="1890" spc="-1" strike="noStrike">
              <a:solidFill>
                <a:srgbClr val="000000"/>
              </a:solidFill>
              <a:latin typeface="Neue Haas Grotesk Text Pro"/>
            </a:endParaRPr>
          </a:p>
          <a:p>
            <a:pPr lvl="4" marL="2160000" indent="-216000">
              <a:spcBef>
                <a:spcPts val="3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00" spc="-1" strike="noStrike">
                <a:solidFill>
                  <a:srgbClr val="000000"/>
                </a:solidFill>
                <a:latin typeface="Neue Haas Grotesk Text Pro"/>
              </a:rPr>
              <a:t>Пятый уровень структуры</a:t>
            </a:r>
            <a:endParaRPr b="0" lang="ru-RU" sz="2700" spc="-1" strike="noStrike">
              <a:solidFill>
                <a:srgbClr val="000000"/>
              </a:solidFill>
              <a:latin typeface="Neue Haas Grotesk Text Pro"/>
            </a:endParaRPr>
          </a:p>
          <a:p>
            <a:pPr lvl="5" marL="2592000" indent="-216000">
              <a:spcBef>
                <a:spcPts val="3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00" spc="-1" strike="noStrike">
                <a:solidFill>
                  <a:srgbClr val="000000"/>
                </a:solidFill>
                <a:latin typeface="Neue Haas Grotesk Text Pro"/>
              </a:rPr>
              <a:t>Шестой уровень структуры</a:t>
            </a:r>
            <a:endParaRPr b="0" lang="ru-RU" sz="2700" spc="-1" strike="noStrike">
              <a:solidFill>
                <a:srgbClr val="000000"/>
              </a:solidFill>
              <a:latin typeface="Neue Haas Grotesk Text Pro"/>
            </a:endParaRPr>
          </a:p>
          <a:p>
            <a:pPr lvl="6" marL="3024000" indent="-216000">
              <a:spcBef>
                <a:spcPts val="3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700" spc="-1" strike="noStrike">
                <a:solidFill>
                  <a:srgbClr val="000000"/>
                </a:solidFill>
                <a:latin typeface="Neue Haas Grotesk Text Pro"/>
              </a:rPr>
              <a:t>Седьмой уровень структуры</a:t>
            </a:r>
            <a:endParaRPr b="0" lang="ru-RU" sz="27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21"/>
          <p:cNvGrpSpPr/>
          <p:nvPr/>
        </p:nvGrpSpPr>
        <p:grpSpPr>
          <a:xfrm>
            <a:off x="10905120" y="1080000"/>
            <a:ext cx="3854520" cy="9251640"/>
            <a:chOff x="10905120" y="1080000"/>
            <a:chExt cx="3854520" cy="9251640"/>
          </a:xfrm>
        </p:grpSpPr>
        <p:sp>
          <p:nvSpPr>
            <p:cNvPr id="68" name="Oval 22"/>
            <p:cNvSpPr/>
            <p:nvPr/>
          </p:nvSpPr>
          <p:spPr>
            <a:xfrm>
              <a:off x="10905120" y="2167920"/>
              <a:ext cx="133524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69" name="Freeform 23"/>
            <p:cNvSpPr/>
            <p:nvPr/>
          </p:nvSpPr>
          <p:spPr>
            <a:xfrm>
              <a:off x="10905120" y="1080000"/>
              <a:ext cx="1335240" cy="762480"/>
            </a:xfrm>
            <a:custGeom>
              <a:avLst/>
              <a:gdLst>
                <a:gd name="textAreaLeft" fmla="*/ 0 w 1335240"/>
                <a:gd name="textAreaRight" fmla="*/ 1335600 w 133524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0" name="Freeform 24"/>
            <p:cNvSpPr/>
            <p:nvPr/>
          </p:nvSpPr>
          <p:spPr>
            <a:xfrm>
              <a:off x="12515040" y="956916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1" name="Oval 25"/>
            <p:cNvSpPr/>
            <p:nvPr/>
          </p:nvSpPr>
          <p:spPr>
            <a:xfrm>
              <a:off x="12515040" y="586836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2" name="Oval 26"/>
            <p:cNvSpPr/>
            <p:nvPr/>
          </p:nvSpPr>
          <p:spPr>
            <a:xfrm>
              <a:off x="12515040" y="401832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3" name="Oval 27"/>
            <p:cNvSpPr/>
            <p:nvPr/>
          </p:nvSpPr>
          <p:spPr>
            <a:xfrm>
              <a:off x="12515040" y="2167920"/>
              <a:ext cx="1334880" cy="152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4" name="Freeform 28"/>
            <p:cNvSpPr/>
            <p:nvPr/>
          </p:nvSpPr>
          <p:spPr>
            <a:xfrm>
              <a:off x="12515040" y="108000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5" name="Freeform 29"/>
            <p:cNvSpPr/>
            <p:nvPr/>
          </p:nvSpPr>
          <p:spPr>
            <a:xfrm>
              <a:off x="14124600" y="9572760"/>
              <a:ext cx="635040" cy="75888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758880"/>
                <a:gd name="textAreaBottom" fmla="*/ 759240 h 758880"/>
              </a:gdLst>
              <a:ahLst/>
              <a:rect l="textAreaLeft" t="textAreaTop" r="textAreaRight" b="textAreaBottom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6" name="Freeform 30"/>
            <p:cNvSpPr/>
            <p:nvPr/>
          </p:nvSpPr>
          <p:spPr>
            <a:xfrm>
              <a:off x="14124600" y="7722360"/>
              <a:ext cx="635040" cy="151740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1517400"/>
                <a:gd name="textAreaBottom" fmla="*/ 1517760 h 151740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7" name="Freeform 31"/>
            <p:cNvSpPr/>
            <p:nvPr/>
          </p:nvSpPr>
          <p:spPr>
            <a:xfrm>
              <a:off x="14124600" y="5871960"/>
              <a:ext cx="635040" cy="151740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1517400"/>
                <a:gd name="textAreaBottom" fmla="*/ 1517760 h 151740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8" name="Freeform 32"/>
            <p:cNvSpPr/>
            <p:nvPr/>
          </p:nvSpPr>
          <p:spPr>
            <a:xfrm>
              <a:off x="14124600" y="4021560"/>
              <a:ext cx="635040" cy="151740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1517400"/>
                <a:gd name="textAreaBottom" fmla="*/ 1517760 h 151740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79" name="Freeform 33"/>
            <p:cNvSpPr/>
            <p:nvPr/>
          </p:nvSpPr>
          <p:spPr>
            <a:xfrm>
              <a:off x="14124600" y="2171880"/>
              <a:ext cx="635040" cy="151704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1517040"/>
                <a:gd name="textAreaBottom" fmla="*/ 1517400 h 15170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80" name="Freeform 34"/>
            <p:cNvSpPr/>
            <p:nvPr/>
          </p:nvSpPr>
          <p:spPr>
            <a:xfrm>
              <a:off x="14124600" y="1080000"/>
              <a:ext cx="635040" cy="75852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758520"/>
                <a:gd name="textAreaBottom" fmla="*/ 758880 h 758520"/>
              </a:gdLst>
              <a:ahLst/>
              <a:rect l="textAreaLeft" t="textAreaTop" r="textAreaRight" b="textAreaBottom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Click to edit Master title style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027440" y="3993840"/>
            <a:ext cx="8663760" cy="4857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Click to edit Master text styles</a:t>
            </a: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6858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Neue Haas Grotesk Text Pro"/>
              </a:rPr>
              <a:t>Second level</a:t>
            </a:r>
            <a:endParaRPr b="0" lang="ru-RU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1430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Neue Haas Grotesk Text Pro"/>
              </a:rPr>
              <a:t>Third level</a:t>
            </a: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6002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Neue Haas Grotesk Text Pro"/>
              </a:rPr>
              <a:t>Fourth level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lvl="4" marL="20574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Neue Haas Grotesk Text Pro"/>
              </a:rPr>
              <a:t>Fifth level</a:t>
            </a: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4"/>
          </p:nvPr>
        </p:nvSpPr>
        <p:spPr>
          <a:xfrm>
            <a:off x="1029600" y="1696680"/>
            <a:ext cx="4261320" cy="49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&lt;дата/время&gt;</a:t>
            </a:r>
            <a:endParaRPr b="0" lang="ru-RU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 idx="5"/>
          </p:nvPr>
        </p:nvSpPr>
        <p:spPr>
          <a:xfrm>
            <a:off x="1027440" y="9364680"/>
            <a:ext cx="4261320" cy="49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 idx="6"/>
          </p:nvPr>
        </p:nvSpPr>
        <p:spPr>
          <a:xfrm>
            <a:off x="8730720" y="9364680"/>
            <a:ext cx="960840" cy="49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8EA927-F0A8-4C79-A6C4-781CED1CBE7D}" type="slidenum"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&lt;номер&gt;</a:t>
            </a:fld>
            <a:endParaRPr b="0" lang="ru-RU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86" name="Straight Connector 6"/>
          <p:cNvCxnSpPr/>
          <p:nvPr/>
        </p:nvCxnSpPr>
        <p:spPr>
          <a:xfrm>
            <a:off x="564840" y="6086880"/>
            <a:ext cx="73364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21"/>
          <p:cNvGrpSpPr/>
          <p:nvPr/>
        </p:nvGrpSpPr>
        <p:grpSpPr>
          <a:xfrm>
            <a:off x="10905120" y="1080000"/>
            <a:ext cx="3854520" cy="9251640"/>
            <a:chOff x="10905120" y="1080000"/>
            <a:chExt cx="3854520" cy="9251640"/>
          </a:xfrm>
        </p:grpSpPr>
        <p:sp>
          <p:nvSpPr>
            <p:cNvPr id="124" name="Oval 22"/>
            <p:cNvSpPr/>
            <p:nvPr/>
          </p:nvSpPr>
          <p:spPr>
            <a:xfrm>
              <a:off x="10905120" y="2167920"/>
              <a:ext cx="133524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5" name="Freeform 23"/>
            <p:cNvSpPr/>
            <p:nvPr/>
          </p:nvSpPr>
          <p:spPr>
            <a:xfrm>
              <a:off x="10905120" y="1080000"/>
              <a:ext cx="1335240" cy="762480"/>
            </a:xfrm>
            <a:custGeom>
              <a:avLst/>
              <a:gdLst>
                <a:gd name="textAreaLeft" fmla="*/ 0 w 1335240"/>
                <a:gd name="textAreaRight" fmla="*/ 1335600 w 133524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6" name="Freeform 24"/>
            <p:cNvSpPr/>
            <p:nvPr/>
          </p:nvSpPr>
          <p:spPr>
            <a:xfrm>
              <a:off x="12515040" y="956916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7" name="Oval 25"/>
            <p:cNvSpPr/>
            <p:nvPr/>
          </p:nvSpPr>
          <p:spPr>
            <a:xfrm>
              <a:off x="12515040" y="586836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8" name="Oval 26"/>
            <p:cNvSpPr/>
            <p:nvPr/>
          </p:nvSpPr>
          <p:spPr>
            <a:xfrm>
              <a:off x="12515040" y="401832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29" name="Oval 27"/>
            <p:cNvSpPr/>
            <p:nvPr/>
          </p:nvSpPr>
          <p:spPr>
            <a:xfrm>
              <a:off x="12515040" y="2167920"/>
              <a:ext cx="1334880" cy="152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0" name="Freeform 28"/>
            <p:cNvSpPr/>
            <p:nvPr/>
          </p:nvSpPr>
          <p:spPr>
            <a:xfrm>
              <a:off x="12515040" y="108000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1" name="Freeform 29"/>
            <p:cNvSpPr/>
            <p:nvPr/>
          </p:nvSpPr>
          <p:spPr>
            <a:xfrm>
              <a:off x="14124600" y="9572760"/>
              <a:ext cx="635040" cy="75888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758880"/>
                <a:gd name="textAreaBottom" fmla="*/ 759240 h 758880"/>
              </a:gdLst>
              <a:ahLst/>
              <a:rect l="textAreaLeft" t="textAreaTop" r="textAreaRight" b="textAreaBottom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2" name="Freeform 30"/>
            <p:cNvSpPr/>
            <p:nvPr/>
          </p:nvSpPr>
          <p:spPr>
            <a:xfrm>
              <a:off x="14124600" y="7722360"/>
              <a:ext cx="635040" cy="151740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1517400"/>
                <a:gd name="textAreaBottom" fmla="*/ 1517760 h 151740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3" name="Freeform 31"/>
            <p:cNvSpPr/>
            <p:nvPr/>
          </p:nvSpPr>
          <p:spPr>
            <a:xfrm>
              <a:off x="14124600" y="5871960"/>
              <a:ext cx="635040" cy="151740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1517400"/>
                <a:gd name="textAreaBottom" fmla="*/ 1517760 h 151740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4" name="Freeform 32"/>
            <p:cNvSpPr/>
            <p:nvPr/>
          </p:nvSpPr>
          <p:spPr>
            <a:xfrm>
              <a:off x="14124600" y="4021560"/>
              <a:ext cx="635040" cy="151740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1517400"/>
                <a:gd name="textAreaBottom" fmla="*/ 1517760 h 151740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5" name="Freeform 33"/>
            <p:cNvSpPr/>
            <p:nvPr/>
          </p:nvSpPr>
          <p:spPr>
            <a:xfrm>
              <a:off x="14124600" y="2171880"/>
              <a:ext cx="635040" cy="151704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1517040"/>
                <a:gd name="textAreaBottom" fmla="*/ 1517400 h 1517040"/>
              </a:gdLst>
              <a:ahLst/>
              <a:rect l="textAreaLeft" t="textAreaTop" r="textAreaRight" b="textAreaBottom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36" name="Freeform 34"/>
            <p:cNvSpPr/>
            <p:nvPr/>
          </p:nvSpPr>
          <p:spPr>
            <a:xfrm>
              <a:off x="14124600" y="1080000"/>
              <a:ext cx="635040" cy="758520"/>
            </a:xfrm>
            <a:custGeom>
              <a:avLst/>
              <a:gdLst>
                <a:gd name="textAreaLeft" fmla="*/ 0 w 635040"/>
                <a:gd name="textAreaRight" fmla="*/ 635400 w 635040"/>
                <a:gd name="textAreaTop" fmla="*/ 0 h 758520"/>
                <a:gd name="textAreaBottom" fmla="*/ 758880 h 758520"/>
              </a:gdLst>
              <a:ahLst/>
              <a:rect l="textAreaLeft" t="textAreaTop" r="textAreaRight" b="textAreaBottom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1711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Neue Haas Grotesk Text Pro"/>
              </a:rPr>
              <a:t>Click to edit Master title style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1027440" y="3993840"/>
            <a:ext cx="8663760" cy="4857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Neue Haas Grotesk Text Pro"/>
              </a:rPr>
              <a:t>Click to edit Master text styles</a:t>
            </a:r>
            <a:endParaRPr b="0" lang="ru-RU" sz="2400" spc="-1" strike="noStrike">
              <a:solidFill>
                <a:srgbClr val="000000"/>
              </a:solidFill>
              <a:latin typeface="Neue Haas Grotesk Text Pro"/>
            </a:endParaRPr>
          </a:p>
          <a:p>
            <a:pPr lvl="1" marL="6858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Neue Haas Grotesk Text Pro"/>
              </a:rPr>
              <a:t>Second level</a:t>
            </a:r>
            <a:endParaRPr b="0" lang="ru-RU" sz="2000" spc="-1" strike="noStrike">
              <a:solidFill>
                <a:srgbClr val="000000"/>
              </a:solidFill>
              <a:latin typeface="Neue Haas Grotesk Text Pro"/>
            </a:endParaRPr>
          </a:p>
          <a:p>
            <a:pPr lvl="2" marL="11430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Neue Haas Grotesk Text Pro"/>
              </a:rPr>
              <a:t>Third level</a:t>
            </a:r>
            <a:endParaRPr b="0" lang="ru-RU" sz="1800" spc="-1" strike="noStrike">
              <a:solidFill>
                <a:srgbClr val="000000"/>
              </a:solidFill>
              <a:latin typeface="Neue Haas Grotesk Text Pro"/>
            </a:endParaRPr>
          </a:p>
          <a:p>
            <a:pPr lvl="3" marL="16002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Neue Haas Grotesk Text Pro"/>
              </a:rPr>
              <a:t>Fourth level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lvl="4" marL="2057400" indent="-228600">
              <a:lnSpc>
                <a:spcPct val="100000"/>
              </a:lnSpc>
              <a:spcBef>
                <a:spcPts val="9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Neue Haas Grotesk Text Pro"/>
              </a:rPr>
              <a:t>Fifth level</a:t>
            </a: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dt" idx="7"/>
          </p:nvPr>
        </p:nvSpPr>
        <p:spPr>
          <a:xfrm>
            <a:off x="1029600" y="1696680"/>
            <a:ext cx="4261320" cy="49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&lt;дата/время&gt;</a:t>
            </a:r>
            <a:endParaRPr b="0" lang="ru-RU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ftr" idx="8"/>
          </p:nvPr>
        </p:nvSpPr>
        <p:spPr>
          <a:xfrm>
            <a:off x="1027440" y="9364680"/>
            <a:ext cx="4261320" cy="49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sldNum" idx="9"/>
          </p:nvPr>
        </p:nvSpPr>
        <p:spPr>
          <a:xfrm>
            <a:off x="8730720" y="9364680"/>
            <a:ext cx="960840" cy="492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050" spc="-1" strike="noStrike">
                <a:solidFill>
                  <a:srgbClr val="8b8b8b"/>
                </a:solidFill>
                <a:latin typeface="Neue Haas Grotesk Text Pro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99E88C2-A510-4BC7-AAF3-74CAE7785ABB}" type="slidenum">
              <a:rPr b="0" lang="en-US" sz="1050" spc="-1" strike="noStrike">
                <a:solidFill>
                  <a:srgbClr val="8b8b8b"/>
                </a:solidFill>
                <a:latin typeface="Neue Haas Grotesk Text Pro"/>
              </a:rPr>
              <a:t>&lt;номер&gt;</a:t>
            </a:fld>
            <a:endParaRPr b="0" lang="ru-RU" sz="105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142" name="Straight Connector 6"/>
          <p:cNvCxnSpPr/>
          <p:nvPr/>
        </p:nvCxnSpPr>
        <p:spPr>
          <a:xfrm>
            <a:off x="564840" y="6086880"/>
            <a:ext cx="73364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://www.&#1084;&#1086;&#1079;&#1072;&#1074;&#1100;&#1103;&#1083;&#1086;&#1074;&#1089;&#1082;&#1086;&#1077;.&#1088;&#1092;/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8"/>
          <p:cNvSpPr/>
          <p:nvPr/>
        </p:nvSpPr>
        <p:spPr>
          <a:xfrm>
            <a:off x="360000" y="1080000"/>
            <a:ext cx="14399640" cy="9251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grpSp>
        <p:nvGrpSpPr>
          <p:cNvPr id="180" name="Group 10"/>
          <p:cNvGrpSpPr/>
          <p:nvPr/>
        </p:nvGrpSpPr>
        <p:grpSpPr>
          <a:xfrm>
            <a:off x="12513600" y="1080000"/>
            <a:ext cx="2246040" cy="9251640"/>
            <a:chOff x="12513600" y="1080000"/>
            <a:chExt cx="2246040" cy="9251640"/>
          </a:xfrm>
        </p:grpSpPr>
        <p:sp>
          <p:nvSpPr>
            <p:cNvPr id="181" name="Oval 11"/>
            <p:cNvSpPr/>
            <p:nvPr/>
          </p:nvSpPr>
          <p:spPr>
            <a:xfrm>
              <a:off x="12513600" y="5868360"/>
              <a:ext cx="133524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2" name="Freeform 85"/>
            <p:cNvSpPr/>
            <p:nvPr/>
          </p:nvSpPr>
          <p:spPr>
            <a:xfrm>
              <a:off x="12513600" y="1080000"/>
              <a:ext cx="1335240" cy="762480"/>
            </a:xfrm>
            <a:custGeom>
              <a:avLst/>
              <a:gdLst>
                <a:gd name="textAreaLeft" fmla="*/ 0 w 1335240"/>
                <a:gd name="textAreaRight" fmla="*/ 1335600 w 133524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3" name="Freeform 86"/>
            <p:cNvSpPr/>
            <p:nvPr/>
          </p:nvSpPr>
          <p:spPr>
            <a:xfrm>
              <a:off x="14123520" y="9572400"/>
              <a:ext cx="636120" cy="75924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759240"/>
                <a:gd name="textAreaBottom" fmla="*/ 759600 h 759240"/>
              </a:gdLst>
              <a:ahLst/>
              <a:rect l="textAreaLeft" t="textAreaTop" r="textAreaRight" b="textAreaBottom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4" name="Freeform 87"/>
            <p:cNvSpPr/>
            <p:nvPr/>
          </p:nvSpPr>
          <p:spPr>
            <a:xfrm>
              <a:off x="14123520" y="5872320"/>
              <a:ext cx="636120" cy="151776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5" name="Freeform 88"/>
            <p:cNvSpPr/>
            <p:nvPr/>
          </p:nvSpPr>
          <p:spPr>
            <a:xfrm>
              <a:off x="14123520" y="4021920"/>
              <a:ext cx="636120" cy="151776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6" name="Freeform 89"/>
            <p:cNvSpPr/>
            <p:nvPr/>
          </p:nvSpPr>
          <p:spPr>
            <a:xfrm>
              <a:off x="14123520" y="2171520"/>
              <a:ext cx="636120" cy="151776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187" name="Freeform 97"/>
            <p:cNvSpPr/>
            <p:nvPr/>
          </p:nvSpPr>
          <p:spPr>
            <a:xfrm>
              <a:off x="14123520" y="1080000"/>
              <a:ext cx="636120" cy="75924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759240"/>
                <a:gd name="textAreaBottom" fmla="*/ 759600 h 75924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958000" y="2116080"/>
            <a:ext cx="7652520" cy="3866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6000" spc="-1" strike="noStrike">
                <a:solidFill>
                  <a:srgbClr val="000000"/>
                </a:solidFill>
                <a:latin typeface="Times New Roman"/>
              </a:rPr>
              <a:t>Паспорт земельного участка</a:t>
            </a:r>
            <a:endParaRPr b="0" lang="ru-RU" sz="6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5958000" y="6858360"/>
            <a:ext cx="7652520" cy="1989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</a:rPr>
              <a:t>Местоположение: Удмуртская Республика, Завьяловский район, Муниципальное образование «Завьяловское» (г. Ижевск)</a:t>
            </a:r>
            <a:endParaRPr b="0" lang="ru-RU" sz="2000" spc="-1" strike="noStrike">
              <a:solidFill>
                <a:srgbClr val="000000"/>
              </a:solidFill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</a:rPr>
              <a:t>Категория земель: земли населенных пунктов</a:t>
            </a:r>
            <a:endParaRPr b="0" lang="ru-RU" sz="2000" spc="-1" strike="noStrike">
              <a:solidFill>
                <a:srgbClr val="000000"/>
              </a:solidFill>
              <a:latin typeface="Times New Roman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</a:rPr>
              <a:t>Разрешенное использование: многоцелевое (согласно действующих правил землепользования и застройки)</a:t>
            </a:r>
            <a:endParaRPr b="0" lang="ru-RU" sz="2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90" name="Picture 3" descr=""/>
          <p:cNvPicPr/>
          <p:nvPr/>
        </p:nvPicPr>
        <p:blipFill>
          <a:blip r:embed="rId1"/>
          <a:srcRect l="11228" t="0" r="12855" b="-4"/>
          <a:stretch/>
        </p:blipFill>
        <p:spPr>
          <a:xfrm>
            <a:off x="360000" y="1080000"/>
            <a:ext cx="4928760" cy="9251640"/>
          </a:xfrm>
          <a:prstGeom prst="rect">
            <a:avLst/>
          </a:prstGeom>
          <a:ln w="0">
            <a:noFill/>
          </a:ln>
        </p:spPr>
      </p:pic>
      <p:cxnSp>
        <p:nvCxnSpPr>
          <p:cNvPr id="191" name="Straight Connector 19"/>
          <p:cNvCxnSpPr/>
          <p:nvPr/>
        </p:nvCxnSpPr>
        <p:spPr>
          <a:xfrm>
            <a:off x="4739400" y="6086880"/>
            <a:ext cx="688428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54" name="Объект 5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56" name="Объект 6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58" name="Объект 5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60" name="Объект 6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62" name="Объект 5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64" name="Объект 6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66" name="Объект 5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68" name="Объект 6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70" name="Объект 5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72" name="Объект 6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027440" y="1318680"/>
            <a:ext cx="8663760" cy="817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4000" spc="-1" strike="noStrike">
                <a:solidFill>
                  <a:srgbClr val="000000"/>
                </a:solidFill>
                <a:latin typeface="Neue Haas Grotesk Text Pro"/>
              </a:rPr>
              <a:t>Местоположение объекта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193" name="Объект 8" descr=""/>
          <p:cNvPicPr/>
          <p:nvPr/>
        </p:nvPicPr>
        <p:blipFill>
          <a:blip r:embed="rId1"/>
          <a:stretch/>
        </p:blipFill>
        <p:spPr>
          <a:xfrm>
            <a:off x="1027440" y="2136960"/>
            <a:ext cx="13372560" cy="8095320"/>
          </a:xfrm>
          <a:prstGeom prst="rect">
            <a:avLst/>
          </a:prstGeom>
          <a:ln w="0">
            <a:noFill/>
          </a:ln>
        </p:spPr>
      </p:pic>
      <p:sp>
        <p:nvSpPr>
          <p:cNvPr id="194" name="TextBox 9"/>
          <p:cNvSpPr/>
          <p:nvPr/>
        </p:nvSpPr>
        <p:spPr>
          <a:xfrm>
            <a:off x="1032480" y="8575200"/>
            <a:ext cx="339660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Neue Haas Grotesk Text Pro"/>
              </a:rPr>
              <a:t>Участок-1: общая площадь 240,03 га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300" spc="-1" strike="noStrike">
                <a:solidFill>
                  <a:srgbClr val="000000"/>
                </a:solidFill>
                <a:latin typeface="Neue Haas Grotesk Text Pro"/>
              </a:rPr>
              <a:t>Участок-2: общая площадь 348,53 га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74" name="Объект 5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76" name="Объект 6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78" name="Объект 5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80" name="Объект 6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82" name="Объект 5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84" name="Объект 6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86" name="Объект 5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88" name="Объект 6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027440" y="2154600"/>
            <a:ext cx="5001480" cy="7857000"/>
          </a:xfrm>
          <a:prstGeom prst="rect">
            <a:avLst/>
          </a:prstGeom>
          <a:ln w="0">
            <a:noFill/>
          </a:ln>
        </p:spPr>
      </p:pic>
      <p:pic>
        <p:nvPicPr>
          <p:cNvPr id="289" name="Рисунок 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6029280" y="2154600"/>
            <a:ext cx="5001480" cy="78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91" name="Объект 5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027440" y="2154600"/>
            <a:ext cx="5001480" cy="7857000"/>
          </a:xfrm>
          <a:prstGeom prst="rect">
            <a:avLst/>
          </a:prstGeom>
          <a:ln w="0">
            <a:noFill/>
          </a:ln>
        </p:spPr>
      </p:pic>
      <p:pic>
        <p:nvPicPr>
          <p:cNvPr id="292" name="Рисунок 9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6029280" y="2154600"/>
            <a:ext cx="5001480" cy="78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94" name="Объект 6" descr="Изображение выглядит как текст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027440" y="2154600"/>
            <a:ext cx="5001480" cy="7857000"/>
          </a:xfrm>
          <a:prstGeom prst="rect">
            <a:avLst/>
          </a:prstGeom>
          <a:ln w="0">
            <a:noFill/>
          </a:ln>
        </p:spPr>
      </p:pic>
      <p:pic>
        <p:nvPicPr>
          <p:cNvPr id="295" name="Рисунок 8" descr="Изображение выглядит как текст&#10;&#10;Автоматически созданное описание"/>
          <p:cNvPicPr/>
          <p:nvPr/>
        </p:nvPicPr>
        <p:blipFill>
          <a:blip r:embed="rId2"/>
          <a:stretch/>
        </p:blipFill>
        <p:spPr>
          <a:xfrm>
            <a:off x="6029280" y="2154600"/>
            <a:ext cx="5001480" cy="78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027440" y="1265040"/>
            <a:ext cx="9255240" cy="535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2000"/>
          </a:bodyPr>
          <a:p>
            <a:pPr indent="0">
              <a:lnSpc>
                <a:spcPct val="100000"/>
              </a:lnSpc>
              <a:buNone/>
            </a:pPr>
            <a:r>
              <a:rPr b="1" lang="ru-RU" sz="4000" spc="-1" strike="noStrike">
                <a:solidFill>
                  <a:srgbClr val="000000"/>
                </a:solidFill>
                <a:latin typeface="Neue Haas Grotesk Text Pro"/>
              </a:rPr>
              <a:t>Краткое описание земельного участка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1027440" y="2173680"/>
            <a:ext cx="12409560" cy="758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Земельный участок расположен на территории МО «Завьяловское» Завьяловского района Удмуртской Республики, населенный пункт Завьялово, Башур, Пычанки и Красный Кустарь. 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Площадь земельного участка составляет 588,56 га.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Данная территория характеризуется близостью к городу Ижевску (15 минутная доступность), развитой транспортной и инженерной инфраструктурой, а также динамично развивающейся жилой застройкой ввиду статуса «спального района города Ижевска». 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Плюс ко всему – это основное «рекреационное направление» (Гольянский тракт) для жителей города Ижевска (дачные участки и объекты отдыха на реке Кама, до которых все те же 15-20 минут пути).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Участок расположен на самой высокой отметке для данной территории, окружен древесно-кустарниковой растительностью. Множество родников, которые питают малые речки. В лесочке, недалеко от деревни Красный Кустарь,  расположены сразу три родника. Все они святые: 1 –ый — источник Богородицы, в честь иконы «Всецарица»; 2 – ой — Святой блаженной Ксении Петербургской; 3 – ий — Святого отрока цесаревича Алексея.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На одном из земельных участков имеется месторождение глины (участок недр «Пычанки-2»). Глины характеризуются пригодностью для производства строительной и грубой керамики. Геологические исследования показали запасы глин на данном участке составляют порядка 1,382 млн. куб.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По схеме территориального планирования Завьяловского района обозначен источник минеральных вод, объем запасов не исследовался.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В настоящее время за счет средств местного бюджета проектируется строительство газопровода давлением 0,6 Мпа, с отведенной мощностью только 1 очереди для данного проекта порядка 2000 куб. м/час.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Вдоль всего участка проходят две линии электропередач 110 кВ, две линии 10кВ, одна линия 35 кВ.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Имеется оптико-волоконный интернет кабель «Ростелеком».  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До аэропорта «Ижевск» 8 км пути.</a:t>
            </a:r>
            <a:endParaRPr b="0" lang="ru-RU" sz="22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027440" y="2119680"/>
            <a:ext cx="8663760" cy="6914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Ссылки на нормативные документы:</a:t>
            </a:r>
            <a:br>
              <a:rPr sz="3000"/>
            </a:br>
            <a:br>
              <a:rPr sz="1400"/>
            </a:br>
            <a:r>
              <a:rPr b="1" lang="en-US" sz="1400" spc="-1" strike="noStrike" u="sng">
                <a:solidFill>
                  <a:srgbClr val="3e89bd"/>
                </a:solidFill>
                <a:uFillTx/>
                <a:latin typeface="Neue Haas Grotesk Text Pro"/>
                <a:hlinkClick r:id="rId1"/>
              </a:rPr>
              <a:t>http://www.xn--80aeamgvfesec8a3ktb.xn--p1ai/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 - ссылка на градостроительные нормативы МО «Завьяловское»;</a:t>
            </a:r>
            <a:br>
              <a:rPr sz="1400"/>
            </a:b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027440" y="1265040"/>
            <a:ext cx="9255240" cy="535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2000"/>
          </a:bodyPr>
          <a:p>
            <a:pPr indent="0">
              <a:lnSpc>
                <a:spcPct val="100000"/>
              </a:lnSpc>
              <a:buNone/>
            </a:pPr>
            <a:r>
              <a:rPr b="1" lang="ru-RU" sz="4000" spc="-1" strike="noStrike">
                <a:solidFill>
                  <a:srgbClr val="000000"/>
                </a:solidFill>
                <a:latin typeface="Neue Haas Grotesk Text Pro"/>
              </a:rPr>
              <a:t>Краткое описание земельного участка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1027440" y="2173680"/>
            <a:ext cx="12409560" cy="808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Расположение участка: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- 5 км от г. Ижевска;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- 5 км от аэропорта Ижевск;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- обеспеченность автодорожной сетью;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- основное рекреационное направление для жителей г. Ижевска,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- утвержденная категория земель, как земли населенных пунктов;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- площадь 589 га.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Наличие инфраструктуры.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1. Газоснабжение: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а) основной вариант — подключение к газопроводу давлением 1,2МПа от ГРС «Россия» - до н.п. Новая Казмаска. Расстояние до проекта 2,2 км. Загруженность 85%. Мощность для проекта 28 тыс. куб. м/час.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б) альтернативный вариант — подключение к ГРС «Гремиха». Расстояние 8 км. Загруженность ГРС 4%. Мощность для проекта от 30 тыс. куб. м/час.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2. Электроснабжение: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а) основной вариант — строительство понижающей подстанции от ВЛ-110 кВ, проходящей по участку. Мощность 30 МВА.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б) альтернативный вариант — газопоршневая электростанция (но для этого нужно газоснабжение только по альтернативному варианту газоснабжения, т. е  через ГРС «Гремиха»).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3. Водоснабжение. Подземные источники. Объем неограничен, качество отличное.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  <a:p>
            <a:pPr indent="0"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000000"/>
                </a:solidFill>
                <a:latin typeface="Times New Roman"/>
              </a:rPr>
              <a:t>4. Интернет. По участку проходит магистральный оптико-волоконный кабель Ростелеком.</a:t>
            </a:r>
            <a:endParaRPr b="0" lang="ru-RU" sz="2200" spc="-1" strike="noStrike">
              <a:solidFill>
                <a:srgbClr val="000000"/>
              </a:solidFill>
              <a:latin typeface="Times New Roman"/>
              <a:ea typeface="Microsoft YaHe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027440" y="1265040"/>
            <a:ext cx="9255240" cy="535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2000"/>
          </a:bodyPr>
          <a:p>
            <a:pPr indent="0">
              <a:lnSpc>
                <a:spcPct val="100000"/>
              </a:lnSpc>
              <a:buNone/>
            </a:pPr>
            <a:r>
              <a:rPr b="1" lang="ru-RU" sz="4000" spc="-1" strike="noStrike">
                <a:solidFill>
                  <a:srgbClr val="000000"/>
                </a:solidFill>
                <a:latin typeface="Neue Haas Grotesk Text Pro"/>
              </a:rPr>
              <a:t>Краткое описание земельного участка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1027440" y="2381400"/>
            <a:ext cx="12409560" cy="7581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1" lang="ru-RU" sz="1600" spc="-1" strike="noStrike">
                <a:solidFill>
                  <a:srgbClr val="000000"/>
                </a:solidFill>
                <a:latin typeface="Neue Haas Grotesk Text Pro"/>
              </a:rPr>
              <a:t>Для данного земельного участка сформировано несколько территориальных зон: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Ж-1 – зона усадебной жилой застройки;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Ж-2 – зона блокированной жилой застройки;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Ж-3 – зона застройки многоквартирными малоэтажными жилыми домами;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Ж-5 – зона застройки многоквартирными многоэтажными жилыми домами;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ОД-К – комплексная общественно-деловая зона;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ТА – зона объектов автомобильного транспорта;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ОД-7 – зона научно-исследовательского назначения (образование);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П – зона размещения производственных объектов (3-5 класса опасности).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Земельный участок на праве собственности.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Neue Haas Grotesk Text Pro"/>
              </a:rPr>
              <a:t>Собственник земельного участка: Мамаев Николай Леонидович.</a:t>
            </a:r>
            <a:endParaRPr b="0" lang="ru-RU" sz="16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  <a:p>
            <a:pPr indent="0">
              <a:lnSpc>
                <a:spcPct val="100000"/>
              </a:lnSpc>
              <a:spcBef>
                <a:spcPts val="901"/>
              </a:spcBef>
              <a:buNone/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9"/>
          <p:cNvGrpSpPr/>
          <p:nvPr/>
        </p:nvGrpSpPr>
        <p:grpSpPr>
          <a:xfrm>
            <a:off x="7684200" y="1080000"/>
            <a:ext cx="7075080" cy="9251640"/>
            <a:chOff x="7684200" y="1080000"/>
            <a:chExt cx="7075080" cy="9251640"/>
          </a:xfrm>
        </p:grpSpPr>
        <p:sp>
          <p:nvSpPr>
            <p:cNvPr id="202" name="Oval 10"/>
            <p:cNvSpPr/>
            <p:nvPr/>
          </p:nvSpPr>
          <p:spPr>
            <a:xfrm>
              <a:off x="7684200" y="5868360"/>
              <a:ext cx="133524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3" name="Freeform 46"/>
            <p:cNvSpPr/>
            <p:nvPr/>
          </p:nvSpPr>
          <p:spPr>
            <a:xfrm>
              <a:off x="7684200" y="1080000"/>
              <a:ext cx="1335240" cy="762480"/>
            </a:xfrm>
            <a:custGeom>
              <a:avLst/>
              <a:gdLst>
                <a:gd name="textAreaLeft" fmla="*/ 0 w 1335240"/>
                <a:gd name="textAreaRight" fmla="*/ 1335600 w 133524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4" name="Freeform 48"/>
            <p:cNvSpPr/>
            <p:nvPr/>
          </p:nvSpPr>
          <p:spPr>
            <a:xfrm>
              <a:off x="9294120" y="956916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5" name="Oval 13"/>
            <p:cNvSpPr/>
            <p:nvPr/>
          </p:nvSpPr>
          <p:spPr>
            <a:xfrm>
              <a:off x="9294120" y="586836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6" name="Oval 14"/>
            <p:cNvSpPr/>
            <p:nvPr/>
          </p:nvSpPr>
          <p:spPr>
            <a:xfrm>
              <a:off x="9294120" y="401832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7" name="Oval 15"/>
            <p:cNvSpPr/>
            <p:nvPr/>
          </p:nvSpPr>
          <p:spPr>
            <a:xfrm>
              <a:off x="9294120" y="2167920"/>
              <a:ext cx="1334880" cy="152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8" name="Freeform 63"/>
            <p:cNvSpPr/>
            <p:nvPr/>
          </p:nvSpPr>
          <p:spPr>
            <a:xfrm>
              <a:off x="9294120" y="108000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09" name="Freeform 64"/>
            <p:cNvSpPr/>
            <p:nvPr/>
          </p:nvSpPr>
          <p:spPr>
            <a:xfrm>
              <a:off x="10903680" y="9569160"/>
              <a:ext cx="1335240" cy="762480"/>
            </a:xfrm>
            <a:custGeom>
              <a:avLst/>
              <a:gdLst>
                <a:gd name="textAreaLeft" fmla="*/ 0 w 1335240"/>
                <a:gd name="textAreaRight" fmla="*/ 1335600 w 133524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0" name="Oval 18"/>
            <p:cNvSpPr/>
            <p:nvPr/>
          </p:nvSpPr>
          <p:spPr>
            <a:xfrm>
              <a:off x="10903680" y="7718760"/>
              <a:ext cx="133524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1" name="Oval 19"/>
            <p:cNvSpPr/>
            <p:nvPr/>
          </p:nvSpPr>
          <p:spPr>
            <a:xfrm>
              <a:off x="10903680" y="5868360"/>
              <a:ext cx="1335240" cy="152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2" name="Oval 20"/>
            <p:cNvSpPr/>
            <p:nvPr/>
          </p:nvSpPr>
          <p:spPr>
            <a:xfrm>
              <a:off x="10903680" y="4018320"/>
              <a:ext cx="1335240" cy="152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3" name="Oval 21"/>
            <p:cNvSpPr/>
            <p:nvPr/>
          </p:nvSpPr>
          <p:spPr>
            <a:xfrm>
              <a:off x="10903680" y="2167920"/>
              <a:ext cx="133524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4" name="Freeform 70"/>
            <p:cNvSpPr/>
            <p:nvPr/>
          </p:nvSpPr>
          <p:spPr>
            <a:xfrm>
              <a:off x="10903680" y="1080000"/>
              <a:ext cx="1335240" cy="762480"/>
            </a:xfrm>
            <a:custGeom>
              <a:avLst/>
              <a:gdLst>
                <a:gd name="textAreaLeft" fmla="*/ 0 w 1335240"/>
                <a:gd name="textAreaRight" fmla="*/ 1335600 w 133524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5" name="Freeform 71"/>
            <p:cNvSpPr/>
            <p:nvPr/>
          </p:nvSpPr>
          <p:spPr>
            <a:xfrm>
              <a:off x="12513240" y="956916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6" name="Oval 24"/>
            <p:cNvSpPr/>
            <p:nvPr/>
          </p:nvSpPr>
          <p:spPr>
            <a:xfrm>
              <a:off x="12513240" y="7718760"/>
              <a:ext cx="1334880" cy="152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7" name="Oval 25"/>
            <p:cNvSpPr/>
            <p:nvPr/>
          </p:nvSpPr>
          <p:spPr>
            <a:xfrm>
              <a:off x="12513240" y="586836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8" name="Oval 26"/>
            <p:cNvSpPr/>
            <p:nvPr/>
          </p:nvSpPr>
          <p:spPr>
            <a:xfrm>
              <a:off x="12513240" y="2167920"/>
              <a:ext cx="133488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19" name="Freeform 75"/>
            <p:cNvSpPr/>
            <p:nvPr/>
          </p:nvSpPr>
          <p:spPr>
            <a:xfrm>
              <a:off x="12513240" y="1080000"/>
              <a:ext cx="1334880" cy="762480"/>
            </a:xfrm>
            <a:custGeom>
              <a:avLst/>
              <a:gdLst>
                <a:gd name="textAreaLeft" fmla="*/ 0 w 1334880"/>
                <a:gd name="textAreaRight" fmla="*/ 1335240 w 133488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0" name="Freeform 76"/>
            <p:cNvSpPr/>
            <p:nvPr/>
          </p:nvSpPr>
          <p:spPr>
            <a:xfrm>
              <a:off x="14122800" y="9572400"/>
              <a:ext cx="636480" cy="75924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759240"/>
                <a:gd name="textAreaBottom" fmla="*/ 759600 h 759240"/>
              </a:gdLst>
              <a:ahLst/>
              <a:rect l="textAreaLeft" t="textAreaTop" r="textAreaRight" b="textAreaBottom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1" name="Freeform 77"/>
            <p:cNvSpPr/>
            <p:nvPr/>
          </p:nvSpPr>
          <p:spPr>
            <a:xfrm>
              <a:off x="14122800" y="7722720"/>
              <a:ext cx="636480" cy="151776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2" name="Freeform 78"/>
            <p:cNvSpPr/>
            <p:nvPr/>
          </p:nvSpPr>
          <p:spPr>
            <a:xfrm>
              <a:off x="14122800" y="5872320"/>
              <a:ext cx="636480" cy="151776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3" name="Freeform 79"/>
            <p:cNvSpPr/>
            <p:nvPr/>
          </p:nvSpPr>
          <p:spPr>
            <a:xfrm>
              <a:off x="14122800" y="4021920"/>
              <a:ext cx="636480" cy="151776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4" name="Freeform 80"/>
            <p:cNvSpPr/>
            <p:nvPr/>
          </p:nvSpPr>
          <p:spPr>
            <a:xfrm>
              <a:off x="14122800" y="2171520"/>
              <a:ext cx="636480" cy="151776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25" name="Freeform 81"/>
            <p:cNvSpPr/>
            <p:nvPr/>
          </p:nvSpPr>
          <p:spPr>
            <a:xfrm>
              <a:off x="14122800" y="1080000"/>
              <a:ext cx="636480" cy="759240"/>
            </a:xfrm>
            <a:custGeom>
              <a:avLst/>
              <a:gdLst>
                <a:gd name="textAreaLeft" fmla="*/ 0 w 636480"/>
                <a:gd name="textAreaRight" fmla="*/ 636840 w 636480"/>
                <a:gd name="textAreaTop" fmla="*/ 0 h 759240"/>
                <a:gd name="textAreaBottom" fmla="*/ 759600 h 759240"/>
              </a:gdLst>
              <a:ahLst/>
              <a:rect l="textAreaLeft" t="textAreaTop" r="textAreaRight" b="textAreaBottom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cxnSp>
        <p:nvCxnSpPr>
          <p:cNvPr id="226" name="Straight Connector 35"/>
          <p:cNvCxnSpPr/>
          <p:nvPr/>
        </p:nvCxnSpPr>
        <p:spPr>
          <a:xfrm>
            <a:off x="564840" y="6086880"/>
            <a:ext cx="506664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sp useBgFill="1">
        <p:nvSpPr>
          <p:cNvPr id="227" name="Rectangle 37"/>
          <p:cNvSpPr/>
          <p:nvPr/>
        </p:nvSpPr>
        <p:spPr>
          <a:xfrm>
            <a:off x="360000" y="1080000"/>
            <a:ext cx="14399640" cy="9251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grpSp>
        <p:nvGrpSpPr>
          <p:cNvPr id="228" name="Group 39"/>
          <p:cNvGrpSpPr/>
          <p:nvPr/>
        </p:nvGrpSpPr>
        <p:grpSpPr>
          <a:xfrm>
            <a:off x="7010640" y="1080000"/>
            <a:ext cx="2246040" cy="9251640"/>
            <a:chOff x="7010640" y="1080000"/>
            <a:chExt cx="2246040" cy="9251640"/>
          </a:xfrm>
        </p:grpSpPr>
        <p:sp>
          <p:nvSpPr>
            <p:cNvPr id="229" name="Oval 40"/>
            <p:cNvSpPr/>
            <p:nvPr/>
          </p:nvSpPr>
          <p:spPr>
            <a:xfrm>
              <a:off x="7010640" y="5868360"/>
              <a:ext cx="1335240" cy="15249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0" name="Freeform 19"/>
            <p:cNvSpPr/>
            <p:nvPr/>
          </p:nvSpPr>
          <p:spPr>
            <a:xfrm>
              <a:off x="7010640" y="1080000"/>
              <a:ext cx="1335240" cy="762480"/>
            </a:xfrm>
            <a:custGeom>
              <a:avLst/>
              <a:gdLst>
                <a:gd name="textAreaLeft" fmla="*/ 0 w 1335240"/>
                <a:gd name="textAreaRight" fmla="*/ 1335600 w 133524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1" name="Freeform 20"/>
            <p:cNvSpPr/>
            <p:nvPr/>
          </p:nvSpPr>
          <p:spPr>
            <a:xfrm>
              <a:off x="8620560" y="9572400"/>
              <a:ext cx="636120" cy="75924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759240"/>
                <a:gd name="textAreaBottom" fmla="*/ 759600 h 759240"/>
              </a:gdLst>
              <a:ahLst/>
              <a:rect l="textAreaLeft" t="textAreaTop" r="textAreaRight" b="textAreaBottom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2" name="Freeform 21"/>
            <p:cNvSpPr/>
            <p:nvPr/>
          </p:nvSpPr>
          <p:spPr>
            <a:xfrm>
              <a:off x="8620560" y="5872320"/>
              <a:ext cx="636120" cy="151776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3" name="Freeform 22"/>
            <p:cNvSpPr/>
            <p:nvPr/>
          </p:nvSpPr>
          <p:spPr>
            <a:xfrm>
              <a:off x="8620560" y="4021920"/>
              <a:ext cx="636120" cy="151776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4" name="Freeform 23"/>
            <p:cNvSpPr/>
            <p:nvPr/>
          </p:nvSpPr>
          <p:spPr>
            <a:xfrm>
              <a:off x="8620560" y="2171520"/>
              <a:ext cx="636120" cy="151776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35" name="Freeform 24"/>
            <p:cNvSpPr/>
            <p:nvPr/>
          </p:nvSpPr>
          <p:spPr>
            <a:xfrm>
              <a:off x="8620560" y="1080000"/>
              <a:ext cx="636120" cy="75924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759240"/>
                <a:gd name="textAreaBottom" fmla="*/ 759600 h 75924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027440" y="1690200"/>
            <a:ext cx="8229240" cy="8215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4000" spc="-1" strike="noStrike">
                <a:solidFill>
                  <a:srgbClr val="000000"/>
                </a:solidFill>
                <a:latin typeface="Neue Haas Grotesk Text Pro"/>
              </a:rPr>
              <a:t>Состав участка:</a:t>
            </a:r>
            <a:br>
              <a:rPr sz="4000"/>
            </a:br>
            <a:br>
              <a:rPr sz="40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Участок-1.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Многоконтурный земельный участок (количество контуров 8)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Кадастровый номер земельного участка 18:08:035001:228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– 240,03 га;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Участок-2.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Участок состоит из 5 отдельных участков общей площадь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348,53 га.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1. Земельный участок с кадастровым номером 18:08:034001:2516,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52,2 га;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2. Земельный участок с кадастровым номером 18:08:034001:2517,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68,3 га;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3. Земельный участок с кадастровым номером 18:08:034001:2518,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115,13 га;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4. Земельный участок с кадастровым номером 18:08:034001:2519,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60,75 га;</a:t>
            </a:r>
            <a:br>
              <a:rPr sz="1400"/>
            </a:b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5. Земельный участок с кадастровым номером 18:08:034001:2520,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площадь 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	</a:t>
            </a:r>
            <a:r>
              <a:rPr b="1" lang="ru-RU" sz="1400" spc="-1" strike="noStrike">
                <a:solidFill>
                  <a:srgbClr val="000000"/>
                </a:solidFill>
                <a:latin typeface="Neue Haas Grotesk Text Pro"/>
              </a:rPr>
              <a:t>52,11 га.</a:t>
            </a:r>
            <a:endParaRPr b="0" lang="ru-RU" sz="14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237" name="Straight Connector 48"/>
          <p:cNvCxnSpPr/>
          <p:nvPr/>
        </p:nvCxnSpPr>
        <p:spPr>
          <a:xfrm>
            <a:off x="564840" y="6086880"/>
            <a:ext cx="640476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238" name="Объект 4" descr="Изображение выглядит как карта&#10;&#10;Автоматически созданное описание"/>
          <p:cNvPicPr/>
          <p:nvPr/>
        </p:nvPicPr>
        <p:blipFill>
          <a:blip r:embed="rId1"/>
          <a:srcRect l="0" t="0" r="4016" b="0"/>
          <a:stretch/>
        </p:blipFill>
        <p:spPr>
          <a:xfrm>
            <a:off x="9259200" y="1080000"/>
            <a:ext cx="5500440" cy="925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9" name="Rectangle 11"/>
          <p:cNvSpPr/>
          <p:nvPr/>
        </p:nvSpPr>
        <p:spPr>
          <a:xfrm>
            <a:off x="360000" y="1080000"/>
            <a:ext cx="14399640" cy="9251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027440" y="1488240"/>
            <a:ext cx="7938720" cy="7803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Территориальное зонирование</a:t>
            </a:r>
            <a:br>
              <a:rPr sz="3000"/>
            </a:b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cxnSp>
        <p:nvCxnSpPr>
          <p:cNvPr id="241" name="Straight Connector 13"/>
          <p:cNvCxnSpPr/>
          <p:nvPr/>
        </p:nvCxnSpPr>
        <p:spPr>
          <a:xfrm>
            <a:off x="564840" y="6086880"/>
            <a:ext cx="6401520" cy="360"/>
          </a:xfrm>
          <a:prstGeom prst="straightConnector1">
            <a:avLst/>
          </a:prstGeom>
          <a:ln w="12700">
            <a:solidFill>
              <a:srgbClr val="ffffff">
                <a:lumMod val="65000"/>
              </a:srgbClr>
            </a:solidFill>
          </a:ln>
        </p:spPr>
      </p:cxnSp>
      <p:pic>
        <p:nvPicPr>
          <p:cNvPr id="242" name="Объект 4" descr="Изображение выглядит как карта&#10;&#10;Автоматически созданное описание"/>
          <p:cNvPicPr/>
          <p:nvPr/>
        </p:nvPicPr>
        <p:blipFill>
          <a:blip r:embed="rId1"/>
          <a:srcRect l="0" t="3108" r="0" b="0"/>
          <a:stretch/>
        </p:blipFill>
        <p:spPr>
          <a:xfrm>
            <a:off x="8861400" y="1488240"/>
            <a:ext cx="5579280" cy="8727840"/>
          </a:xfrm>
          <a:prstGeom prst="rect">
            <a:avLst/>
          </a:prstGeom>
          <a:ln w="0">
            <a:noFill/>
          </a:ln>
        </p:spPr>
      </p:pic>
      <p:grpSp>
        <p:nvGrpSpPr>
          <p:cNvPr id="243" name="Group 15"/>
          <p:cNvGrpSpPr/>
          <p:nvPr/>
        </p:nvGrpSpPr>
        <p:grpSpPr>
          <a:xfrm>
            <a:off x="12513600" y="1080000"/>
            <a:ext cx="2246040" cy="6310080"/>
            <a:chOff x="12513600" y="1080000"/>
            <a:chExt cx="2246040" cy="6310080"/>
          </a:xfrm>
        </p:grpSpPr>
        <p:sp>
          <p:nvSpPr>
            <p:cNvPr id="244" name="Freeform 21"/>
            <p:cNvSpPr/>
            <p:nvPr/>
          </p:nvSpPr>
          <p:spPr>
            <a:xfrm>
              <a:off x="12513600" y="1080000"/>
              <a:ext cx="1335240" cy="762480"/>
            </a:xfrm>
            <a:custGeom>
              <a:avLst/>
              <a:gdLst>
                <a:gd name="textAreaLeft" fmla="*/ 0 w 1335240"/>
                <a:gd name="textAreaRight" fmla="*/ 1335600 w 1335240"/>
                <a:gd name="textAreaTop" fmla="*/ 0 h 762480"/>
                <a:gd name="textAreaBottom" fmla="*/ 762840 h 762480"/>
              </a:gdLst>
              <a:ahLst/>
              <a:rect l="textAreaLeft" t="textAreaTop" r="textAreaRight" b="textAreaBottom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45" name="Freeform 23"/>
            <p:cNvSpPr/>
            <p:nvPr/>
          </p:nvSpPr>
          <p:spPr>
            <a:xfrm>
              <a:off x="14123520" y="5872320"/>
              <a:ext cx="636120" cy="151776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46" name="Freeform 25"/>
            <p:cNvSpPr/>
            <p:nvPr/>
          </p:nvSpPr>
          <p:spPr>
            <a:xfrm>
              <a:off x="14123520" y="2171520"/>
              <a:ext cx="636120" cy="151776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1517760"/>
                <a:gd name="textAreaBottom" fmla="*/ 1518120 h 1517760"/>
              </a:gdLst>
              <a:ahLst/>
              <a:rect l="textAreaLeft" t="textAreaTop" r="textAreaRight" b="textAreaBottom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  <p:sp>
          <p:nvSpPr>
            <p:cNvPr id="247" name="Freeform 26"/>
            <p:cNvSpPr/>
            <p:nvPr/>
          </p:nvSpPr>
          <p:spPr>
            <a:xfrm>
              <a:off x="14123520" y="1080000"/>
              <a:ext cx="636120" cy="759240"/>
            </a:xfrm>
            <a:custGeom>
              <a:avLst/>
              <a:gdLst>
                <a:gd name="textAreaLeft" fmla="*/ 0 w 636120"/>
                <a:gd name="textAreaRight" fmla="*/ 636480 w 636120"/>
                <a:gd name="textAreaTop" fmla="*/ 0 h 759240"/>
                <a:gd name="textAreaBottom" fmla="*/ 759600 h 759240"/>
              </a:gdLst>
              <a:ahLst/>
              <a:rect l="textAreaLeft" t="textAreaTop" r="textAreaRight" b="textAreaBottom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Neue Haas Grotesk Text Pro"/>
              </a:endParaRPr>
            </a:p>
          </p:txBody>
        </p:sp>
      </p:grpSp>
      <p:graphicFrame>
        <p:nvGraphicFramePr>
          <p:cNvPr id="248" name="Таблица 6"/>
          <p:cNvGraphicFramePr/>
          <p:nvPr/>
        </p:nvGraphicFramePr>
        <p:xfrm>
          <a:off x="1027440" y="2170080"/>
          <a:ext cx="7833960" cy="7595640"/>
        </p:xfrm>
        <a:graphic>
          <a:graphicData uri="http://schemas.openxmlformats.org/drawingml/2006/table">
            <a:tbl>
              <a:tblPr/>
              <a:tblGrid>
                <a:gridCol w="511200"/>
                <a:gridCol w="1182960"/>
                <a:gridCol w="4286160"/>
                <a:gridCol w="1853640"/>
              </a:tblGrid>
              <a:tr h="15850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chemeClr val="lt1"/>
                          </a:solidFill>
                          <a:latin typeface="Neue Haas Grotesk Text Pro"/>
                        </a:rPr>
                        <a:t>№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chemeClr val="lt1"/>
                          </a:solidFill>
                          <a:latin typeface="Neue Haas Grotesk Text Pro"/>
                        </a:rPr>
                        <a:t>п/п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chemeClr val="lt1"/>
                          </a:solidFill>
                          <a:latin typeface="Neue Haas Grotesk Text Pro"/>
                        </a:rPr>
                        <a:t>Код зоны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-RU" sz="1800" spc="-1" strike="noStrike">
                          <a:solidFill>
                            <a:schemeClr val="lt1"/>
                          </a:solidFill>
                          <a:latin typeface="Neue Haas Grotesk Text Pro"/>
                        </a:rPr>
                        <a:t>Название функциональной зоны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pc="-1" strike="noStrike">
                          <a:solidFill>
                            <a:schemeClr val="lt1"/>
                          </a:solidFill>
                          <a:latin typeface="Neue Haas Grotesk Text Pro"/>
                        </a:rPr>
                        <a:t>Площадь, га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7387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1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Ж-1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усадебной жилой застройки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144,75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</a:tr>
              <a:tr h="7387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2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Ж-2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блокированной жилой застройки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61,01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</a:tr>
              <a:tr h="763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3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Ж-3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малоэтажной многоквартирной жилой застройки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19,49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</a:tr>
              <a:tr h="7387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4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Ж-5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многоэтажной жилой застройки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45,18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</a:tr>
              <a:tr h="763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5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П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размещения производственных объектов (3-5 класса опасности)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82,08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</a:tr>
              <a:tr h="763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6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ОД-К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Комплексная общественно-деловая застройка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36,36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</a:tr>
              <a:tr h="763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7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ОД-7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научно-исследовательского назначения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58,45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6cfe9"/>
                    </a:solidFill>
                  </a:tcPr>
                </a:tc>
              </a:tr>
              <a:tr h="7401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8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ТА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Зона автомобильного транспорта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400" spc="-1" strike="noStrike">
                          <a:solidFill>
                            <a:schemeClr val="dk1"/>
                          </a:solidFill>
                          <a:latin typeface="Neue Haas Grotesk Text Pro"/>
                        </a:rPr>
                        <a:t>102,48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3e9f4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027440" y="1508760"/>
            <a:ext cx="8663760" cy="861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9000"/>
          </a:bodyPr>
          <a:p>
            <a:pPr indent="0">
              <a:lnSpc>
                <a:spcPct val="100000"/>
              </a:lnSpc>
              <a:buNone/>
            </a:pPr>
            <a:r>
              <a:rPr b="1" lang="ru-RU" sz="4000" spc="-1" strike="noStrike">
                <a:solidFill>
                  <a:srgbClr val="000000"/>
                </a:solidFill>
                <a:latin typeface="Neue Haas Grotesk Text Pro"/>
              </a:rPr>
              <a:t>Схема расположения объектов</a:t>
            </a:r>
            <a:endParaRPr b="0" lang="ru-RU" sz="4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50" name="Объект 4" descr="Изображение выглядит как карт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1027440" y="2371320"/>
            <a:ext cx="4884480" cy="789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027440" y="1399320"/>
            <a:ext cx="8663760" cy="75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3000" spc="-1" strike="noStrike">
                <a:solidFill>
                  <a:srgbClr val="000000"/>
                </a:solidFill>
                <a:latin typeface="Neue Haas Grotesk Text Pro"/>
              </a:rPr>
              <a:t>Правоустанавливающие документы</a:t>
            </a:r>
            <a:endParaRPr b="0" lang="ru-RU" sz="3000" spc="-1" strike="noStrike">
              <a:solidFill>
                <a:srgbClr val="000000"/>
              </a:solidFill>
              <a:latin typeface="Neue Haas Grotesk Text Pro"/>
            </a:endParaRPr>
          </a:p>
        </p:txBody>
      </p:sp>
      <p:pic>
        <p:nvPicPr>
          <p:cNvPr id="252" name="Объект 18" descr=""/>
          <p:cNvPicPr/>
          <p:nvPr/>
        </p:nvPicPr>
        <p:blipFill>
          <a:blip r:embed="rId1"/>
          <a:stretch/>
        </p:blipFill>
        <p:spPr>
          <a:xfrm rot="5400000">
            <a:off x="1761840" y="1420200"/>
            <a:ext cx="7195680" cy="866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212c3b"/>
      </a:dk2>
      <a:lt2>
        <a:srgbClr val="e3e8e2"/>
      </a:lt2>
      <a:accent1>
        <a:srgbClr val="b94dc3"/>
      </a:accent1>
      <a:accent2>
        <a:srgbClr val="753bb1"/>
      </a:accent2>
      <a:accent3>
        <a:srgbClr val="564dc3"/>
      </a:accent3>
      <a:accent4>
        <a:srgbClr val="3b63b1"/>
      </a:accent4>
      <a:accent5>
        <a:srgbClr val="4da6c3"/>
      </a:accent5>
      <a:accent6>
        <a:srgbClr val="3bb19d"/>
      </a:accent6>
      <a:hlink>
        <a:srgbClr val="3e89bd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212c3b"/>
      </a:dk2>
      <a:lt2>
        <a:srgbClr val="e3e8e2"/>
      </a:lt2>
      <a:accent1>
        <a:srgbClr val="b94dc3"/>
      </a:accent1>
      <a:accent2>
        <a:srgbClr val="753bb1"/>
      </a:accent2>
      <a:accent3>
        <a:srgbClr val="564dc3"/>
      </a:accent3>
      <a:accent4>
        <a:srgbClr val="3b63b1"/>
      </a:accent4>
      <a:accent5>
        <a:srgbClr val="4da6c3"/>
      </a:accent5>
      <a:accent6>
        <a:srgbClr val="3bb19d"/>
      </a:accent6>
      <a:hlink>
        <a:srgbClr val="3e89bd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c3b"/>
      </a:dk2>
      <a:lt2>
        <a:srgbClr val="e3e8e2"/>
      </a:lt2>
      <a:accent1>
        <a:srgbClr val="b94dc3"/>
      </a:accent1>
      <a:accent2>
        <a:srgbClr val="753bb1"/>
      </a:accent2>
      <a:accent3>
        <a:srgbClr val="564dc3"/>
      </a:accent3>
      <a:accent4>
        <a:srgbClr val="3b63b1"/>
      </a:accent4>
      <a:accent5>
        <a:srgbClr val="4da6c3"/>
      </a:accent5>
      <a:accent6>
        <a:srgbClr val="3bb19d"/>
      </a:accent6>
      <a:hlink>
        <a:srgbClr val="3e89bd"/>
      </a:hlink>
      <a:folHlink>
        <a:srgbClr val="7f7f7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</TotalTime>
  <Application>LibreOffice/7.5.5.2$Windows_X86_64 LibreOffice_project/ca8fe7424262805f223b9a2334bc7181abbcbf5e</Application>
  <AppVersion>15.0000</AppVersion>
  <Words>724</Words>
  <Paragraphs>96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2021-12-19T17:24:14Z</dcterms:created>
  <dc:creator>роман кунгурцев</dc:creator>
  <dc:description/>
  <dc:language>ru-RU</dc:language>
  <cp:lastModifiedBy/>
  <cp:lastPrinted>2023-12-28T22:25:10Z</cp:lastPrinted>
  <dcterms:modified xsi:type="dcterms:W3CDTF">2023-12-28T22:46:52Z</dcterms:modified>
  <cp:revision>14</cp:revision>
  <dc:subject/>
  <dc:title>Паспорт земельного участка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29</vt:i4>
  </property>
</Properties>
</file>